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7"/>
  </p:notesMasterIdLst>
  <p:sldIdLst>
    <p:sldId id="511" r:id="rId2"/>
    <p:sldId id="512" r:id="rId3"/>
    <p:sldId id="513" r:id="rId4"/>
    <p:sldId id="522" r:id="rId5"/>
    <p:sldId id="523" r:id="rId6"/>
    <p:sldId id="514" r:id="rId7"/>
    <p:sldId id="524" r:id="rId8"/>
    <p:sldId id="525" r:id="rId9"/>
    <p:sldId id="526" r:id="rId10"/>
    <p:sldId id="527" r:id="rId11"/>
    <p:sldId id="528" r:id="rId12"/>
    <p:sldId id="529" r:id="rId13"/>
    <p:sldId id="515" r:id="rId14"/>
    <p:sldId id="518" r:id="rId15"/>
    <p:sldId id="52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69"/>
    <a:srgbClr val="96C61C"/>
    <a:srgbClr val="C5002E"/>
    <a:srgbClr val="EAB200"/>
    <a:srgbClr val="9E0000"/>
    <a:srgbClr val="D20000"/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>
      <p:cViewPr varScale="1">
        <p:scale>
          <a:sx n="83" d="100"/>
          <a:sy n="83" d="100"/>
        </p:scale>
        <p:origin x="-136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872C63-F5B2-42BD-9FA9-AB2303221F2D}" type="datetimeFigureOut">
              <a:rPr lang="en-US"/>
              <a:pPr>
                <a:defRPr/>
              </a:pPr>
              <a:t>2/22/2018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B4AB640-E58B-48A6-BADA-735A520DFA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79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87FE020-351D-4C1E-AD4C-90D2CB96F37C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Background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5626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1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75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10000"/>
            <a:ext cx="82296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59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0386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3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7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1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8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0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9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4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1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2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PBackground10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0"/>
            <a:r>
              <a:rPr lang="en-US" altLang="en-US"/>
              <a:t>Third level</a:t>
            </a:r>
          </a:p>
          <a:p>
            <a:pPr lvl="0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8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2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2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2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chnologyineducationklh.wordpres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urrentissues-language-dialectdiversity.wikispaces.com/Communicating+With+and+Parental+Involvemen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onkitenewsonline.com/2014/12/new-amputee-basketball-group-offers-alternative-to-wheelchair-leagu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ogdogblog.com/2013/08/24/shiny-happy-computer-people/" TargetMode="External"/><Relationship Id="rId5" Type="http://schemas.openxmlformats.org/officeDocument/2006/relationships/image" Target="../media/image17.gif"/><Relationship Id="rId4" Type="http://schemas.openxmlformats.org/officeDocument/2006/relationships/hyperlink" Target="http://inputandoutputdevices.wikispaces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ommons.wikimedia.org/wiki/File:Person_with_disability_crossing_river_Ganges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hemindfulword.org/2015/power-work-special-ed-career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forbesoste/156552147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765175"/>
          </a:xfrm>
        </p:spPr>
        <p:txBody>
          <a:bodyPr/>
          <a:lstStyle/>
          <a:p>
            <a:pPr>
              <a:defRPr/>
            </a:pPr>
            <a:r>
              <a:rPr lang="en-US" sz="2800" b="1" kern="1200" dirty="0">
                <a:ea typeface="+mn-ea"/>
                <a:cs typeface="+mn-cs"/>
              </a:rPr>
              <a:t/>
            </a:r>
            <a:br>
              <a:rPr lang="en-US" sz="2800" b="1" kern="1200" dirty="0">
                <a:ea typeface="+mn-ea"/>
                <a:cs typeface="+mn-cs"/>
              </a:rPr>
            </a:br>
            <a:r>
              <a:rPr lang="en-US" sz="2800" b="1" kern="1200" dirty="0">
                <a:ea typeface="+mn-ea"/>
                <a:cs typeface="+mn-cs"/>
              </a:rPr>
              <a:t>“</a:t>
            </a:r>
            <a:r>
              <a:rPr lang="en-US" sz="2800" b="1" dirty="0">
                <a:latin typeface="Helvetica Neue"/>
              </a:rPr>
              <a:t>NextSteps Online: Topics Covered and How TSN Coordinators Can Help Patients Connect</a:t>
            </a:r>
            <a:r>
              <a:rPr lang="en-US" sz="2800" b="1" kern="1200" dirty="0">
                <a:ea typeface="+mn-ea"/>
                <a:cs typeface="+mn-cs"/>
              </a:rPr>
              <a:t>”</a:t>
            </a:r>
            <a:r>
              <a:rPr lang="en-US" altLang="en-US" sz="2800" kern="1200" dirty="0">
                <a:latin typeface="Century Gothic" pitchFamily="34" charset="0"/>
                <a:ea typeface="ＭＳ Ｐゴシック" pitchFamily="34" charset="-128"/>
                <a:cs typeface="+mn-cs"/>
              </a:rPr>
              <a:t/>
            </a:r>
            <a:br>
              <a:rPr lang="en-US" altLang="en-US" sz="2800" kern="1200" dirty="0">
                <a:latin typeface="Century Gothic" pitchFamily="34" charset="0"/>
                <a:ea typeface="ＭＳ Ｐゴシック" pitchFamily="34" charset="-128"/>
                <a:cs typeface="+mn-cs"/>
              </a:rPr>
            </a:br>
            <a:endParaRPr lang="en-US" altLang="en-US" sz="2800" dirty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971800"/>
            <a:ext cx="7543800" cy="20574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Presented By: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Dr. Nathan Parmer, PsyD, ABPP, HSPP</a:t>
            </a:r>
          </a:p>
          <a:p>
            <a:pPr lvl="1" indent="0" eaLnBrk="1" hangingPunct="1">
              <a:buNone/>
              <a:defRPr/>
            </a:pPr>
            <a:r>
              <a:rPr lang="en-US" altLang="en-US" b="1" dirty="0"/>
              <a:t>	</a:t>
            </a:r>
            <a:r>
              <a:rPr lang="en-US" altLang="en-US" sz="2000" dirty="0"/>
              <a:t>NextSteps Co-Creator, NextSteps Online Facilitator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Eileen Flores, MSW, LCSW</a:t>
            </a:r>
          </a:p>
          <a:p>
            <a:pPr eaLnBrk="1" hangingPunct="1">
              <a:defRPr/>
            </a:pPr>
            <a:r>
              <a:rPr lang="en-US" altLang="en-US" dirty="0"/>
              <a:t>	National TSN Coordinator, American Trauma Society</a:t>
            </a: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9" b="18367"/>
          <a:stretch>
            <a:fillRect/>
          </a:stretch>
        </p:blipFill>
        <p:spPr bwMode="auto">
          <a:xfrm>
            <a:off x="7134986" y="5562601"/>
            <a:ext cx="1894714" cy="115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64EDE3-A895-4856-9348-308185410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48765"/>
            <a:ext cx="2743042" cy="97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6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>What Topics are covered to support </a:t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>trauma survivors in recovery?  </a:t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CCCE03-4103-451C-9C02-59472F456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5697997"/>
            <a:ext cx="2819400" cy="1001552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7D433719-7ADA-440C-A198-6049AF365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" y="-22002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D02C47-5074-4276-A44B-7321F9869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5029200" cy="4419600"/>
          </a:xfrm>
        </p:spPr>
        <p:txBody>
          <a:bodyPr/>
          <a:lstStyle/>
          <a:p>
            <a:r>
              <a:rPr lang="en-US" sz="2000" b="1" dirty="0"/>
              <a:t>Week 4: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Lessons 7 &amp; 8: Managing Emotions II</a:t>
            </a:r>
            <a:endParaRPr lang="en-US" sz="2000" b="1" dirty="0"/>
          </a:p>
          <a:p>
            <a:pPr lvl="1">
              <a:buFontTx/>
              <a:buChar char="-"/>
            </a:pPr>
            <a:r>
              <a:rPr lang="en-US" sz="2000" dirty="0"/>
              <a:t>Survivors identify </a:t>
            </a:r>
            <a:r>
              <a:rPr lang="en-US" sz="2000" u="sng" dirty="0"/>
              <a:t>signs of Anxiety and PTSD</a:t>
            </a:r>
            <a:r>
              <a:rPr lang="en-US" sz="2000" dirty="0"/>
              <a:t> after trauma</a:t>
            </a:r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Tx/>
              <a:buChar char="-"/>
            </a:pPr>
            <a:r>
              <a:rPr lang="en-US" sz="2000" dirty="0"/>
              <a:t>Survivors learn about the </a:t>
            </a:r>
            <a:r>
              <a:rPr lang="en-US" sz="2000" u="sng" dirty="0"/>
              <a:t>Anxiety Cycle </a:t>
            </a:r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Tx/>
              <a:buChar char="-"/>
            </a:pPr>
            <a:r>
              <a:rPr lang="en-US" sz="2000" dirty="0"/>
              <a:t>Survivors practice how to </a:t>
            </a:r>
            <a:r>
              <a:rPr lang="en-US" sz="2000" u="sng" dirty="0"/>
              <a:t>reduce negative thinking patterns</a:t>
            </a:r>
            <a:r>
              <a:rPr lang="en-US" sz="2000" dirty="0"/>
              <a:t> through </a:t>
            </a:r>
            <a:r>
              <a:rPr lang="en-US" sz="2000" u="sng" dirty="0"/>
              <a:t>cognitive and mindfulness techniques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43F591-170F-4C5F-B6EC-CB34608BA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019800" y="25908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1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>What Topics are covered to support </a:t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>trauma survivors in recovery?  </a:t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CCCE03-4103-451C-9C02-59472F456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5697997"/>
            <a:ext cx="2819400" cy="1001552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7D433719-7ADA-440C-A198-6049AF365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" y="-22002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D02C47-5074-4276-A44B-7321F9869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515427"/>
            <a:ext cx="5333999" cy="4267200"/>
          </a:xfrm>
        </p:spPr>
        <p:txBody>
          <a:bodyPr/>
          <a:lstStyle/>
          <a:p>
            <a:r>
              <a:rPr lang="en-US" b="1" dirty="0"/>
              <a:t>Week 5: 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Lessons 9 &amp; 10: Friends and Family</a:t>
            </a:r>
            <a:endParaRPr lang="en-US" b="1" dirty="0"/>
          </a:p>
          <a:p>
            <a:pPr lvl="1">
              <a:buFontTx/>
              <a:buChar char="-"/>
            </a:pPr>
            <a:r>
              <a:rPr lang="en-US" dirty="0"/>
              <a:t>Survivors focus on </a:t>
            </a:r>
            <a:r>
              <a:rPr lang="en-US" u="sng" dirty="0"/>
              <a:t>communicating effectively with support people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Survivors identify the differences between </a:t>
            </a:r>
            <a:r>
              <a:rPr lang="en-US" u="sng" dirty="0"/>
              <a:t>“helpful” vs. “unhelpful help”</a:t>
            </a:r>
            <a:r>
              <a:rPr lang="en-US" dirty="0"/>
              <a:t> in recovery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Survivors reflect on how their injury has also </a:t>
            </a:r>
            <a:r>
              <a:rPr lang="en-US" u="sng" dirty="0"/>
              <a:t>affected their family and friends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1F5C12-6063-4922-B1C2-6C41FA643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04800" y="2355173"/>
            <a:ext cx="3234054" cy="21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5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>What Topics are covered to support </a:t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>trauma survivors in recovery?  </a:t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CCCE03-4103-451C-9C02-59472F456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5697997"/>
            <a:ext cx="2819400" cy="1001552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7D433719-7ADA-440C-A198-6049AF365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" y="-22002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D02C47-5074-4276-A44B-7321F9869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1089" y="1503806"/>
            <a:ext cx="5333999" cy="4267200"/>
          </a:xfrm>
        </p:spPr>
        <p:txBody>
          <a:bodyPr/>
          <a:lstStyle/>
          <a:p>
            <a:r>
              <a:rPr lang="en-US" b="1" dirty="0"/>
              <a:t>Week 6: 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Lesson 11 &amp; 12:  Looking Ahead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b="1" dirty="0"/>
          </a:p>
          <a:p>
            <a:pPr lvl="1">
              <a:buFontTx/>
              <a:buChar char="-"/>
            </a:pPr>
            <a:r>
              <a:rPr lang="en-US" dirty="0"/>
              <a:t>Survivors focus on </a:t>
            </a:r>
            <a:r>
              <a:rPr lang="en-US" u="sng" dirty="0"/>
              <a:t>goals that they want to accomplish</a:t>
            </a:r>
            <a:r>
              <a:rPr lang="en-US" dirty="0"/>
              <a:t> in the future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Survivors focus on </a:t>
            </a:r>
            <a:r>
              <a:rPr lang="en-US" u="sng" dirty="0"/>
              <a:t>overcoming challenging setbacks</a:t>
            </a:r>
            <a:r>
              <a:rPr lang="en-US" dirty="0"/>
              <a:t> in recovery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Survivors can </a:t>
            </a:r>
            <a:r>
              <a:rPr lang="en-US" u="sng" dirty="0"/>
              <a:t>reflect and share </a:t>
            </a:r>
            <a:r>
              <a:rPr lang="en-US" dirty="0"/>
              <a:t>how NextSteps has given them </a:t>
            </a:r>
            <a:r>
              <a:rPr lang="en-US" u="sng" dirty="0"/>
              <a:t>new tools and perspectives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FF8044-37F0-4246-8648-99496EEAE1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57200" y="1676400"/>
            <a:ext cx="2514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95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>What should TSN Coordinators consider </a:t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>before referring a survivor to online NextSteps? </a:t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0005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FF0FD2A-9446-4D33-821B-38CF737B2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5334000" cy="3048000"/>
          </a:xfrm>
        </p:spPr>
        <p:txBody>
          <a:bodyPr/>
          <a:lstStyle/>
          <a:p>
            <a:r>
              <a:rPr lang="en-US" sz="2000" dirty="0"/>
              <a:t>The survivor needs to be at a point in recovery that he/she is ready to move forward (different for everyone)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survivor must have access to a computer and internet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survivor must have the cognitive and physical </a:t>
            </a:r>
            <a:r>
              <a:rPr lang="en-US" sz="2000" dirty="0" smtClean="0"/>
              <a:t>ability/adaptive equipment </a:t>
            </a:r>
            <a:r>
              <a:rPr lang="en-US" sz="2000" dirty="0"/>
              <a:t>to complete basic computer skills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958941-E6BA-4520-A3E5-7275C842F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638800"/>
            <a:ext cx="2822693" cy="999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AAC595-4052-4649-8818-32C70E811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791200" y="1495044"/>
            <a:ext cx="2460171" cy="22387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ED1650D-AE72-441C-A993-BD360B318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943600" y="3823008"/>
            <a:ext cx="1977614" cy="231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3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>What is the process that a survivor can register and successfully complete NextSteps? </a:t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DCBFD2C-9332-4064-8CAB-A2E21E2E9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8534400" cy="4267200"/>
          </a:xfrm>
        </p:spPr>
        <p:txBody>
          <a:bodyPr/>
          <a:lstStyle/>
          <a:p>
            <a:r>
              <a:rPr lang="en-US" sz="2400" dirty="0"/>
              <a:t>Survivor can register at either website: https://www.traumasurvivorsnetwork.org/pages/nextsteps</a:t>
            </a:r>
          </a:p>
          <a:p>
            <a:pPr marL="0" indent="0">
              <a:buNone/>
            </a:pPr>
            <a:r>
              <a:rPr lang="en-US" sz="2400" dirty="0"/>
              <a:t>    http://nextstepsonline.org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After signing up, Survivors must check e-mail to validate their registration in the class</a:t>
            </a:r>
          </a:p>
          <a:p>
            <a:endParaRPr lang="en-US" sz="2400" dirty="0"/>
          </a:p>
          <a:p>
            <a:r>
              <a:rPr lang="en-US" sz="2400" dirty="0"/>
              <a:t>Dr. Parmer will e-mail follow up instructions for class participation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43AFF5-9B30-442E-ADC6-7A666F3D5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638800"/>
            <a:ext cx="2822693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>For additional questions, please contact: </a:t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Eileen Flores, MSW, LCSW</a:t>
            </a:r>
          </a:p>
          <a:p>
            <a:pPr marL="0" indent="0" algn="ctr">
              <a:buNone/>
            </a:pPr>
            <a:r>
              <a:rPr lang="en-US" dirty="0"/>
              <a:t>National TSN Coordinator</a:t>
            </a:r>
          </a:p>
          <a:p>
            <a:pPr marL="0" indent="0" algn="ctr">
              <a:buNone/>
            </a:pPr>
            <a:r>
              <a:rPr lang="en-US" dirty="0"/>
              <a:t>American Trauma Society</a:t>
            </a:r>
          </a:p>
          <a:p>
            <a:pPr marL="0" indent="0" algn="ctr">
              <a:buNone/>
            </a:pPr>
            <a:r>
              <a:rPr lang="en-US" dirty="0"/>
              <a:t>eflores@amtrauma.org</a:t>
            </a:r>
          </a:p>
          <a:p>
            <a:pPr marL="0" indent="0" algn="ctr">
              <a:buNone/>
            </a:pPr>
            <a:r>
              <a:rPr lang="en-US" dirty="0"/>
              <a:t>704-351-7882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0"/>
            <a:ext cx="20177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6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Webinar Agenda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What is NextSteps?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What Topics are covered to support trauma survivors in recovery?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What should TSN Coordinators consider before referring a survivor to online NextSteps?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What is the process that a survivor can register and successfully complete NextSteps?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213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3600" dirty="0">
                <a:solidFill>
                  <a:srgbClr val="FFFFFF"/>
                </a:solidFill>
                <a:ea typeface="+mn-ea"/>
                <a:cs typeface="+mn-cs"/>
              </a:rPr>
              <a:t>What is NextSteps? </a:t>
            </a: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572000" cy="4724400"/>
          </a:xfrm>
        </p:spPr>
        <p:txBody>
          <a:bodyPr/>
          <a:lstStyle/>
          <a:p>
            <a:r>
              <a:rPr lang="en-US" sz="2000" dirty="0"/>
              <a:t>Evidence-based, 6 week class offered throughout the year to help survivors manage life after serious injury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Focuses on building strengths, developing new coping skills, and expanding self-efficacy after trauma</a:t>
            </a:r>
          </a:p>
          <a:p>
            <a:endParaRPr lang="en-US" sz="2000" dirty="0"/>
          </a:p>
          <a:p>
            <a:r>
              <a:rPr lang="en-US" sz="2000" dirty="0"/>
              <a:t>Helps survivors increase knowledge and self-management potential while connecting with other trauma survivors online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9BB8ACC5-F7A4-441E-A69C-E6D5096802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39" y="1752600"/>
            <a:ext cx="3520361" cy="124835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8179305-613B-43A3-920A-E8FB9CA0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184727" y="3429000"/>
            <a:ext cx="3395662" cy="22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3600" dirty="0">
                <a:solidFill>
                  <a:srgbClr val="FFFFFF"/>
                </a:solidFill>
                <a:ea typeface="+mn-ea"/>
                <a:cs typeface="+mn-cs"/>
              </a:rPr>
              <a:t>What is NextSteps? </a:t>
            </a: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657600" y="1600200"/>
            <a:ext cx="5257800" cy="4191000"/>
          </a:xfrm>
        </p:spPr>
        <p:txBody>
          <a:bodyPr/>
          <a:lstStyle/>
          <a:p>
            <a:r>
              <a:rPr lang="en-US" sz="2000" dirty="0"/>
              <a:t>Survivors complete two, 20 minute interactive lessons each week at any time convenient to them</a:t>
            </a:r>
          </a:p>
          <a:p>
            <a:endParaRPr lang="en-US" sz="2000" dirty="0"/>
          </a:p>
          <a:p>
            <a:r>
              <a:rPr lang="en-US" sz="2000" dirty="0"/>
              <a:t>Survivors participate in one weekly online chat led by Dr. Parmer at a scheduled evening time</a:t>
            </a:r>
          </a:p>
          <a:p>
            <a:endParaRPr lang="en-US" sz="2000" dirty="0"/>
          </a:p>
          <a:p>
            <a:r>
              <a:rPr lang="en-US" sz="2000" dirty="0"/>
              <a:t>Survivors can share their story, ask questions, connect with Dr. Parmer, connect with other survivors in online chats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9BB8ACC5-F7A4-441E-A69C-E6D5096802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" y="5655564"/>
            <a:ext cx="2971799" cy="105383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5C5BA0-A08F-4E3C-B876-A29C00940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2286000"/>
            <a:ext cx="308730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5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3600" dirty="0">
                <a:solidFill>
                  <a:srgbClr val="FFFFFF"/>
                </a:solidFill>
                <a:ea typeface="+mn-ea"/>
                <a:cs typeface="+mn-cs"/>
              </a:rPr>
              <a:t>What is NextSteps? </a:t>
            </a: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42900" y="1501902"/>
            <a:ext cx="5791200" cy="3777996"/>
          </a:xfrm>
        </p:spPr>
        <p:txBody>
          <a:bodyPr/>
          <a:lstStyle/>
          <a:p>
            <a:r>
              <a:rPr lang="en-US" sz="2400" dirty="0"/>
              <a:t>NextSteps is FREE and confidential, designed for trauma survivors who have experienced a physical injury</a:t>
            </a:r>
          </a:p>
          <a:p>
            <a:endParaRPr lang="en-US" sz="2400" dirty="0"/>
          </a:p>
          <a:p>
            <a:r>
              <a:rPr lang="en-US" sz="2400" dirty="0"/>
              <a:t>Survivors can learn and review the weekly lessons at their own pace </a:t>
            </a:r>
          </a:p>
          <a:p>
            <a:endParaRPr lang="en-US" sz="2400" dirty="0"/>
          </a:p>
          <a:p>
            <a:r>
              <a:rPr lang="en-US" sz="2400" dirty="0"/>
              <a:t>Survivors can access online NextSteps from anywhere if they have a computer and an Internet connection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9BB8ACC5-F7A4-441E-A69C-E6D5096802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638800"/>
            <a:ext cx="2971800" cy="105383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E32384-41BB-4443-8450-4F23E1A90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019800" y="2449449"/>
            <a:ext cx="288699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>What Topics are covered to support </a:t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>trauma survivors in recovery?  </a:t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US" alt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65F56307-11F4-4DD0-820C-5785919459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070565"/>
              </p:ext>
            </p:extLst>
          </p:nvPr>
        </p:nvGraphicFramePr>
        <p:xfrm>
          <a:off x="1143000" y="1524001"/>
          <a:ext cx="6934200" cy="3962398"/>
        </p:xfrm>
        <a:graphic>
          <a:graphicData uri="http://schemas.openxmlformats.org/drawingml/2006/table">
            <a:tbl>
              <a:tblPr firstRow="1" firstCol="1" bandRow="1"/>
              <a:tblGrid>
                <a:gridCol w="1026696">
                  <a:extLst>
                    <a:ext uri="{9D8B030D-6E8A-4147-A177-3AD203B41FA5}">
                      <a16:colId xmlns:a16="http://schemas.microsoft.com/office/drawing/2014/main" xmlns="" val="2601983645"/>
                    </a:ext>
                  </a:extLst>
                </a:gridCol>
                <a:gridCol w="200814">
                  <a:extLst>
                    <a:ext uri="{9D8B030D-6E8A-4147-A177-3AD203B41FA5}">
                      <a16:colId xmlns:a16="http://schemas.microsoft.com/office/drawing/2014/main" xmlns="" val="2760757835"/>
                    </a:ext>
                  </a:extLst>
                </a:gridCol>
                <a:gridCol w="3807849">
                  <a:extLst>
                    <a:ext uri="{9D8B030D-6E8A-4147-A177-3AD203B41FA5}">
                      <a16:colId xmlns:a16="http://schemas.microsoft.com/office/drawing/2014/main" xmlns="" val="3554819195"/>
                    </a:ext>
                  </a:extLst>
                </a:gridCol>
                <a:gridCol w="171582">
                  <a:extLst>
                    <a:ext uri="{9D8B030D-6E8A-4147-A177-3AD203B41FA5}">
                      <a16:colId xmlns:a16="http://schemas.microsoft.com/office/drawing/2014/main" xmlns="" val="1428105313"/>
                    </a:ext>
                  </a:extLst>
                </a:gridCol>
                <a:gridCol w="1727259">
                  <a:extLst>
                    <a:ext uri="{9D8B030D-6E8A-4147-A177-3AD203B41FA5}">
                      <a16:colId xmlns:a16="http://schemas.microsoft.com/office/drawing/2014/main" xmlns="" val="157152338"/>
                    </a:ext>
                  </a:extLst>
                </a:gridCol>
              </a:tblGrid>
              <a:tr h="3641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Topic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Live Chat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8563668"/>
                  </a:ext>
                </a:extLst>
              </a:tr>
              <a:tr h="6253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February 14-20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Lessons 1 &amp; 2: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Taking Stock  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Explore where you are on the Road to Recovery, learn more about self-management, and begin to practice self-management tools.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February 20 at 7:00  pm ET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645707"/>
                  </a:ext>
                </a:extLst>
              </a:tr>
              <a:tr h="562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February 21-27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Lessons 3 &amp; 4: Moving Forward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Identify problems related to your injury, set goals, and begin to use problem-solving to find solutions.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February 27 at 7:00  pm ET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7808799"/>
                  </a:ext>
                </a:extLst>
              </a:tr>
              <a:tr h="562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February 28-March 6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Lessons 5 &amp; 6: Managing Emotions I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Learn about emotional adjustment, including myths and common reactions following a traumatic injury and begin to use tools to improve your mood.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 6 at 7:00 pm ET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4028447"/>
                  </a:ext>
                </a:extLst>
              </a:tr>
              <a:tr h="562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 7- 13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Lessons 7 &amp; 8: Managing Emotions II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Learn to identify, reduce, and break the cycle of anxiety by confronting negative thinking and using relaxation.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 13 at 7:00 pm ET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0768056"/>
                  </a:ext>
                </a:extLst>
              </a:tr>
              <a:tr h="7334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 14- 20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Lessons 9 &amp; 10: Friends and Family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Begin to get the help you need from family and friends by learning the signs of a healthy relationship, getting the most of your support system and recognizing helpful and unhelpful “help”.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 20 at 7:00 pm ET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6282843"/>
                  </a:ext>
                </a:extLst>
              </a:tr>
              <a:tr h="5513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 21-27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Lesson 11 &amp; 12:  Looking Ahead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Learn how to overcome setbacks that may arise in your recovery.  Take time to reflect on the future and celebrate the progress you’ve made.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 27 at 7:00 pm ET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996798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CCCE03-4103-451C-9C02-59472F456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5697997"/>
            <a:ext cx="2819400" cy="1001552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7D433719-7ADA-440C-A198-6049AF365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" y="-22002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5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>What Topics are covered to support </a:t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>trauma survivors in recovery?  </a:t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CCCE03-4103-451C-9C02-59472F456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5697997"/>
            <a:ext cx="2819400" cy="1001552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7D433719-7ADA-440C-A198-6049AF365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" y="-22002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D02C47-5074-4276-A44B-7321F9869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600200"/>
            <a:ext cx="6477000" cy="4267200"/>
          </a:xfrm>
        </p:spPr>
        <p:txBody>
          <a:bodyPr/>
          <a:lstStyle/>
          <a:p>
            <a:r>
              <a:rPr lang="en-US" b="1" dirty="0"/>
              <a:t>Week 1: Lessons 1 &amp; 2: Taking Stock </a:t>
            </a:r>
          </a:p>
          <a:p>
            <a:pPr lvl="1"/>
            <a:r>
              <a:rPr lang="en-US" sz="2000" dirty="0"/>
              <a:t>Survivors can relate to a </a:t>
            </a:r>
            <a:r>
              <a:rPr lang="en-US" sz="2000" u="sng" dirty="0"/>
              <a:t>detour on their life journey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Survivors </a:t>
            </a:r>
            <a:r>
              <a:rPr lang="en-US" sz="2000" u="sng" dirty="0"/>
              <a:t>identify major problem areas </a:t>
            </a:r>
            <a:r>
              <a:rPr lang="en-US" sz="2000" dirty="0"/>
              <a:t>in healing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Survivors reflect on </a:t>
            </a:r>
            <a:r>
              <a:rPr lang="en-US" sz="2000" u="sng" dirty="0"/>
              <a:t>how trauma has changed What they do </a:t>
            </a:r>
            <a:r>
              <a:rPr lang="en-US" sz="2000" dirty="0"/>
              <a:t>on a daily basis (adjusting to the new normal)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Survivors reflect on </a:t>
            </a:r>
            <a:r>
              <a:rPr lang="en-US" sz="2000" u="sng" dirty="0"/>
              <a:t>how trauma has not changed certain aspects of themselves </a:t>
            </a:r>
            <a:r>
              <a:rPr lang="en-US" sz="2000" dirty="0"/>
              <a:t>or how they are </a:t>
            </a:r>
            <a:r>
              <a:rPr lang="en-US" sz="2000" u="sng" dirty="0"/>
              <a:t>developing new strengths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F4A32F2-02F3-4C07-A34A-A57491E29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82227"/>
            <a:ext cx="2370338" cy="18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0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>What Topics are covered to support </a:t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>trauma survivors in recovery?  </a:t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US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D15AF3C-7F29-4304-A94C-6903139A5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907" y="2007942"/>
            <a:ext cx="4497387" cy="639762"/>
          </a:xfrm>
        </p:spPr>
        <p:txBody>
          <a:bodyPr/>
          <a:lstStyle/>
          <a:p>
            <a:pPr marL="342900" lvl="0" indent="-342900">
              <a:buFontTx/>
              <a:buChar char="•"/>
            </a:pPr>
            <a:endParaRPr lang="en-US" sz="1600" b="0" dirty="0">
              <a:solidFill>
                <a:srgbClr val="FFFFFF"/>
              </a:solidFill>
            </a:endParaRPr>
          </a:p>
          <a:p>
            <a:pPr marL="342900" lvl="0" indent="-342900">
              <a:buFontTx/>
              <a:buChar char="•"/>
            </a:pPr>
            <a:endParaRPr lang="en-US" sz="1600" b="0" dirty="0">
              <a:solidFill>
                <a:srgbClr val="FFFFFF"/>
              </a:solidFill>
            </a:endParaRPr>
          </a:p>
          <a:p>
            <a:pPr marL="342900" lvl="0" indent="-342900">
              <a:buFontTx/>
              <a:buChar char="•"/>
            </a:pPr>
            <a:endParaRPr lang="en-US" sz="1800" b="0" dirty="0">
              <a:solidFill>
                <a:srgbClr val="FFFFFF"/>
              </a:solidFill>
            </a:endParaRPr>
          </a:p>
          <a:p>
            <a:pPr lvl="0"/>
            <a:r>
              <a:rPr lang="en-US" sz="2000" dirty="0">
                <a:solidFill>
                  <a:srgbClr val="FFFFFF"/>
                </a:solidFill>
              </a:rPr>
              <a:t>Week 2: Lessons 3 &amp; 4: </a:t>
            </a:r>
          </a:p>
          <a:p>
            <a:pPr lvl="0"/>
            <a:r>
              <a:rPr lang="en-US" sz="2000" dirty="0">
                <a:solidFill>
                  <a:srgbClr val="FFFFFF"/>
                </a:solidFill>
              </a:rPr>
              <a:t>Moving Forward 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D02C47-5074-4276-A44B-7321F9869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1" y="2192337"/>
            <a:ext cx="4040188" cy="3916363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sz="1600" dirty="0">
                <a:solidFill>
                  <a:srgbClr val="FFFFFF"/>
                </a:solidFill>
              </a:rPr>
              <a:t>Survivors learn how to </a:t>
            </a:r>
            <a:r>
              <a:rPr lang="en-US" sz="1600" u="sng" dirty="0">
                <a:solidFill>
                  <a:srgbClr val="FFFFFF"/>
                </a:solidFill>
              </a:rPr>
              <a:t>simplify overwhelming problems </a:t>
            </a:r>
            <a:r>
              <a:rPr lang="en-US" sz="1600" dirty="0">
                <a:solidFill>
                  <a:srgbClr val="FFFFFF"/>
                </a:solidFill>
              </a:rPr>
              <a:t>into smaller, attainable goals</a:t>
            </a:r>
          </a:p>
          <a:p>
            <a:pPr lvl="1">
              <a:buFontTx/>
              <a:buChar char="-"/>
            </a:pPr>
            <a:endParaRPr lang="en-US" sz="1600" dirty="0"/>
          </a:p>
          <a:p>
            <a:pPr lvl="1">
              <a:buFontTx/>
              <a:buChar char="-"/>
            </a:pPr>
            <a:r>
              <a:rPr lang="en-US" sz="1600" dirty="0"/>
              <a:t>Survivors focus on </a:t>
            </a:r>
            <a:r>
              <a:rPr lang="en-US" sz="1600" u="sng" dirty="0"/>
              <a:t>setting goals </a:t>
            </a:r>
            <a:r>
              <a:rPr lang="en-US" sz="1600" dirty="0"/>
              <a:t>that are specific, measurable, and realistic</a:t>
            </a:r>
          </a:p>
          <a:p>
            <a:pPr lvl="1">
              <a:buFontTx/>
              <a:buChar char="-"/>
            </a:pPr>
            <a:endParaRPr lang="en-US" sz="1600" dirty="0"/>
          </a:p>
          <a:p>
            <a:pPr lvl="1">
              <a:buFontTx/>
              <a:buChar char="-"/>
            </a:pPr>
            <a:r>
              <a:rPr lang="en-US" sz="1600" dirty="0"/>
              <a:t>Survivors learn and practice </a:t>
            </a:r>
            <a:r>
              <a:rPr lang="en-US" sz="1600" u="sng" dirty="0"/>
              <a:t>effective communication </a:t>
            </a:r>
            <a:r>
              <a:rPr lang="en-US" sz="1600" dirty="0"/>
              <a:t>with family, friends, medical providers, etc.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CCCE03-4103-451C-9C02-59472F456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5697997"/>
            <a:ext cx="2819400" cy="1001552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7D433719-7ADA-440C-A198-6049AF365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" y="-22002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62EF9E93-4C96-4F08-B641-EBDE05620E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7659" r="3770"/>
          <a:stretch/>
        </p:blipFill>
        <p:spPr>
          <a:xfrm>
            <a:off x="4545520" y="1417638"/>
            <a:ext cx="3648966" cy="469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0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>What Topics are covered to support </a:t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>trauma survivors in recovery?  </a:t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CCCE03-4103-451C-9C02-59472F456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5697997"/>
            <a:ext cx="2819400" cy="1001552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7D433719-7ADA-440C-A198-6049AF365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" y="-22002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D02C47-5074-4276-A44B-7321F9869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267200"/>
          </a:xfrm>
        </p:spPr>
        <p:txBody>
          <a:bodyPr/>
          <a:lstStyle/>
          <a:p>
            <a:r>
              <a:rPr lang="en-US" b="1" dirty="0"/>
              <a:t>Week 3: 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Lessons 5 &amp; 6: Managing Emotions I</a:t>
            </a:r>
            <a:endParaRPr lang="en-US" b="1" dirty="0"/>
          </a:p>
          <a:p>
            <a:pPr lvl="1">
              <a:buFontTx/>
              <a:buChar char="-"/>
            </a:pPr>
            <a:r>
              <a:rPr lang="en-US" sz="1800" dirty="0"/>
              <a:t>Survivors learn about common </a:t>
            </a:r>
            <a:r>
              <a:rPr lang="en-US" sz="1800" u="sng" dirty="0"/>
              <a:t>emotional responses after trauma</a:t>
            </a:r>
          </a:p>
          <a:p>
            <a:pPr lvl="1"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r>
              <a:rPr lang="en-US" sz="1800" dirty="0"/>
              <a:t>Survivors reflect on </a:t>
            </a:r>
            <a:r>
              <a:rPr lang="en-US" sz="1800" u="sng" dirty="0"/>
              <a:t>signs of major depression</a:t>
            </a:r>
            <a:r>
              <a:rPr lang="en-US" sz="1800" dirty="0"/>
              <a:t> and other negative effects of injury</a:t>
            </a:r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Tx/>
              <a:buChar char="-"/>
            </a:pPr>
            <a:r>
              <a:rPr lang="en-US" sz="1800" dirty="0"/>
              <a:t>Survivors </a:t>
            </a:r>
            <a:r>
              <a:rPr lang="en-US" sz="1800" u="sng" dirty="0"/>
              <a:t>practice mindfulness </a:t>
            </a:r>
            <a:r>
              <a:rPr lang="en-US" sz="1800" dirty="0"/>
              <a:t>techniques and learn ways to </a:t>
            </a:r>
            <a:r>
              <a:rPr lang="en-US" sz="1800" u="sng" dirty="0"/>
              <a:t>build positive emotions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8E30D4-97AA-4D33-AC67-E258A3970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638800" y="2667000"/>
            <a:ext cx="3276600" cy="220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17779"/>
      </p:ext>
    </p:extLst>
  </p:cSld>
  <p:clrMapOvr>
    <a:masterClrMapping/>
  </p:clrMapOvr>
</p:sld>
</file>

<file path=ppt/theme/theme1.xml><?xml version="1.0" encoding="utf-8"?>
<a:theme xmlns:a="http://schemas.openxmlformats.org/drawingml/2006/main" name="TSN Master">
  <a:themeElements>
    <a:clrScheme name="TS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SN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S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N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N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N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N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N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N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N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N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N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N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N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44343</TotalTime>
  <Words>843</Words>
  <Application>Microsoft Office PowerPoint</Application>
  <PresentationFormat>On-screen Show (4:3)</PresentationFormat>
  <Paragraphs>142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TSN Master</vt:lpstr>
      <vt:lpstr> “NextSteps Online: Topics Covered and How TSN Coordinators Can Help Patients Connect” </vt:lpstr>
      <vt:lpstr>Webinar Agenda</vt:lpstr>
      <vt:lpstr>  What is NextSteps?   </vt:lpstr>
      <vt:lpstr>  What is NextSteps?   </vt:lpstr>
      <vt:lpstr>  What is NextSteps?   </vt:lpstr>
      <vt:lpstr>   What Topics are covered to support  trauma survivors in recovery?    </vt:lpstr>
      <vt:lpstr>   What Topics are covered to support  trauma survivors in recovery?    </vt:lpstr>
      <vt:lpstr>   What Topics are covered to support  trauma survivors in recovery?    </vt:lpstr>
      <vt:lpstr>   What Topics are covered to support  trauma survivors in recovery?    </vt:lpstr>
      <vt:lpstr>   What Topics are covered to support  trauma survivors in recovery?    </vt:lpstr>
      <vt:lpstr>   What Topics are covered to support  trauma survivors in recovery?    </vt:lpstr>
      <vt:lpstr>   What Topics are covered to support  trauma survivors in recovery?    </vt:lpstr>
      <vt:lpstr>    What should TSN Coordinators consider  before referring a survivor to online NextSteps?    </vt:lpstr>
      <vt:lpstr>    What is the process that a survivor can register and successfully complete NextSteps?    </vt:lpstr>
      <vt:lpstr>  For additional questions, please contact:   </vt:lpstr>
    </vt:vector>
  </TitlesOfParts>
  <Company>Inova Health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Melissa Porrey</dc:creator>
  <cp:lastModifiedBy>Eileen Flores</cp:lastModifiedBy>
  <cp:revision>263</cp:revision>
  <dcterms:created xsi:type="dcterms:W3CDTF">2014-02-25T14:54:25Z</dcterms:created>
  <dcterms:modified xsi:type="dcterms:W3CDTF">2018-02-22T17:37:09Z</dcterms:modified>
</cp:coreProperties>
</file>